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58" r:id="rId5"/>
    <p:sldId id="261" r:id="rId6"/>
    <p:sldId id="260" r:id="rId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6DCA-9585-4AF6-BFC1-2E8B2D8CBBF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7DD62-6219-4425-9A65-4D12A4CF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DD62-6219-4425-9A65-4D12A4CFD1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40F29E7-F56C-4814-AE5B-9D56F6B7C06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30.08.2023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73EB91-49C2-4AF6-80D3-A90A3E2C981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81903D8-5F06-4F40-9E53-4E356DA3F34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30.08.2023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2F5859D-AC80-466D-9F5A-E845F175B39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0" y="252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Рисунок 4" descr="Летняя поляна с ромашками"/>
          <p:cNvPicPr/>
          <p:nvPr/>
        </p:nvPicPr>
        <p:blipFill>
          <a:blip r:embed="rId2">
            <a:alphaModFix amt="40000"/>
          </a:blip>
          <a:srcRect r="17751"/>
          <a:stretch/>
        </p:blipFill>
        <p:spPr>
          <a:xfrm>
            <a:off x="-322200" y="0"/>
            <a:ext cx="844992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332280" y="85320"/>
            <a:ext cx="4534200" cy="3289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FFFFFF"/>
                </a:solidFill>
                <a:latin typeface="Times New Roman"/>
              </a:rPr>
              <a:t>Архангельская межрайонная</a:t>
            </a: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FFFFFF"/>
                </a:solidFill>
                <a:latin typeface="Times New Roman"/>
              </a:rPr>
              <a:t>природоохранная прокуратура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Рисунок 3" descr="Женская рука, касающаяся пшеницы в поле"/>
          <p:cNvPicPr/>
          <p:nvPr/>
        </p:nvPicPr>
        <p:blipFill>
          <a:blip r:embed="rId3"/>
          <a:srcRect l="17397" r="17397"/>
          <a:stretch/>
        </p:blipFill>
        <p:spPr>
          <a:xfrm>
            <a:off x="6225840" y="-2520"/>
            <a:ext cx="5962320" cy="685764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6" descr="Изображение выглядит как эмблема, символ, герб, нашивка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-180360" y="2400840"/>
            <a:ext cx="4556520" cy="430992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4770720" y="1851480"/>
            <a:ext cx="7359480" cy="34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0" strike="noStrike" spc="-1" dirty="0">
                <a:solidFill>
                  <a:srgbClr val="FFFFFF"/>
                </a:solidFill>
                <a:latin typeface="Times New Roman"/>
              </a:rPr>
              <a:t>Виды ответственности за совершение экологических </a:t>
            </a:r>
            <a:r>
              <a:rPr lang="ru-RU" sz="5400" b="0" strike="noStrike" spc="-1" dirty="0" smtClean="0">
                <a:solidFill>
                  <a:srgbClr val="FFFFFF"/>
                </a:solidFill>
                <a:latin typeface="Times New Roman"/>
              </a:rPr>
              <a:t>нарушений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Объект 3" descr="Изображение выглядит как трава, на открытом воздухе, природа, облако&#10;&#10;Автоматически созданное описание"/>
          <p:cNvPicPr/>
          <p:nvPr/>
        </p:nvPicPr>
        <p:blipFill>
          <a:blip r:embed="rId2">
            <a:alphaModFix amt="35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331560" y="432720"/>
            <a:ext cx="11741040" cy="594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2000" spc="-1" dirty="0">
                <a:solidFill>
                  <a:srgbClr val="E1E3E6"/>
                </a:solidFill>
                <a:latin typeface="Times New Roman"/>
              </a:rPr>
              <a:t>В</a:t>
            </a: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 Архангельской области 2023 </a:t>
            </a: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год объявлен </a:t>
            </a: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Годом </a:t>
            </a: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экологии. Сформирован и утвержден план его </a:t>
            </a: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проведения, который насчитывает </a:t>
            </a: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145 общественных мероприятий, направленных на бережное отношение к природе, организацию раздельного сбора отходов, рациональное использование природных ресурсов</a:t>
            </a: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, </a:t>
            </a:r>
            <a:r>
              <a:rPr lang="ru-RU" sz="2000" b="0" strike="noStrike" spc="-1" dirty="0" err="1" smtClean="0">
                <a:solidFill>
                  <a:srgbClr val="E1E3E6"/>
                </a:solidFill>
                <a:latin typeface="Times New Roman"/>
              </a:rPr>
              <a:t>лесовосстановление</a:t>
            </a: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.</a:t>
            </a: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Архангельская </a:t>
            </a: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область уделяет большое внимание природоохранным вопросам и является активным участником </a:t>
            </a:r>
            <a:r>
              <a:rPr lang="ru-RU" sz="2000" b="0" strike="noStrike" spc="-1" dirty="0" smtClean="0">
                <a:solidFill>
                  <a:srgbClr val="E1E3E6"/>
                </a:solidFill>
                <a:latin typeface="Times New Roman"/>
              </a:rPr>
              <a:t>национального проекта </a:t>
            </a: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«Экология». </a:t>
            </a:r>
            <a:endParaRPr lang="ru-RU" sz="20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Согласно статье 9 Конституции Российской Федерации земля и другие природные ресурсы используются и охраняются в Российской Федерации как основа жизни и деятельности народов, проживающих на соответствующей территории. Обязанность каждого сохранять природу и окружающую среду, бережно относиться к природным богатствам закреплена статьей 58 Конституции Российской Федерации. Федеральным законом «Об охране окружающей среды за нарушение законодательства в области охраны окружающей среды установлены имущественная, дисциплинарная, административная и уголовная ответственность в соответствии с законодательством Российской Федерации. </a:t>
            </a:r>
            <a:endParaRPr lang="ru-RU" sz="20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E1E3E6"/>
                </a:solidFill>
                <a:latin typeface="Times New Roman"/>
              </a:rPr>
              <a:t>Контроль в области охраны окружающей среды (экологический контроль) представляет собой систему мер, направленных на предотвращение, выявление и пресечение нарушения законодательства в области охраны окружающей среды, обеспечение соблюдения субъектами хозяйственной и иной деятельности требований, в том числе нормативов и нормативных документов, в области охраны окружающей среды.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Объект 3" descr="Изображение выглядит как на открытом воздухе, трава, облако, дерево&#10;&#10;Автоматически созданное описание"/>
          <p:cNvPicPr/>
          <p:nvPr/>
        </p:nvPicPr>
        <p:blipFill>
          <a:blip r:embed="rId2">
            <a:alphaModFix amt="35000"/>
          </a:blip>
          <a:srcRect t="3847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2"/>
          <p:cNvSpPr/>
          <p:nvPr/>
        </p:nvSpPr>
        <p:spPr>
          <a:xfrm flipV="1">
            <a:off x="4724280" y="3568680"/>
            <a:ext cx="586908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254160" y="283320"/>
            <a:ext cx="11593440" cy="6586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ОТВЕТСТВЕННОСТЬ ЗА ЭКОЛОГИЧЕСКИЕ ПРАВОНАРУШЕНИЯ МОЖЕТ БЫТЬ:</a:t>
            </a:r>
            <a:endParaRPr lang="ru-RU" sz="22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 1.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Дисциплинарной: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субъект экологического правонарушения привлекается администрацией предприятия, на котором он работает. Дисциплинарная ответственность применяется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за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нарушение тех экологических правил и предписаний, исполнение которых входит в круг трудовых обязанностей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нарушителя, классифицируется как проступок. </a:t>
            </a:r>
            <a:endParaRPr lang="ru-RU" sz="20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 2.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Материальной: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применяется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к физическим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и юридическим лицам и предусматривается за вред, который причинен экологическим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противоправным деянием.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Материальная ответственность реализуется путем взыскания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ущерба, в том числе в судебном порядке, с применением при расчетах специальных такс.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Материальная ответственность представляет собой систему юридических мер, направленных на сохранение природ ной среды от отрицательных воздействий. </a:t>
            </a:r>
            <a:endParaRPr lang="ru-RU" sz="20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3.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Административной: предусмотрена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за совершение экологического правонарушения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при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отсутствии состава преступления и применяется к юридическим и физическим лицам,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в том числе осуществляющим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предпринимательскую деятельность.</a:t>
            </a:r>
            <a:endParaRPr lang="ru-RU" sz="2000" b="0" strike="noStrike" spc="-1" dirty="0">
              <a:latin typeface="Arial"/>
            </a:endParaRPr>
          </a:p>
          <a:p>
            <a:pPr indent="457200"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4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Уголовной: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при наличии предусмотренных уголовным законом признаков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преступления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виновный должен привлекаться к уголовной ответственности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(глава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26 УК РФ). Экологическим преступлением является предусмотренное уголовным законодательством Российской Федерации и запрещенное им виновное общественно опасное деяние, посягающее на установленный в Российской Федерации экологический правопорядок, окружающую среду и ее компоненты, экологическую безопасность общества, причиняющее вред окружающей природной среде и здоровью человека и влекущее негативное изменение качества окружающей среды.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53" y="0"/>
            <a:ext cx="12766130" cy="6858594"/>
          </a:xfrm>
          <a:prstGeom prst="rect">
            <a:avLst/>
          </a:prstGeom>
          <a:effectLst>
            <a:innerShdw blurRad="63500" dist="50800" dir="13500000">
              <a:schemeClr val="bg2">
                <a:lumMod val="90000"/>
                <a:alpha val="1000"/>
              </a:schemeClr>
            </a:innerShdw>
            <a:reflection stA="10000" endPos="65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981325" y="1971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1081385"/>
            <a:ext cx="11687175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УГОЛОВНОЙ ОТВЕТСТВЕННОСТИ:</a:t>
            </a:r>
            <a:endParaRPr lang="en-US" sz="28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посягательства на окружающую среду и конституционные права человека,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 результате нарушения правил и норм экологической безопасности, которые носят общий характер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Посягающие на отдельные компоненты окружающей среды: атмосферный воздух,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объекты, почву, животный и растительный мир, недра.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с административными правонарушениями происходит по степени негативного           воздействия на окружающую среду, которое в разы больше и существеннее, а для ликвидации его последствий требуется значительные финансовые и временные затраты.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1" name="Объект 3" descr="Изображение выглядит как Аэрофотосъемка, облако, небо, на открытом воздухе&#10;&#10;Автоматически созданное описание"/>
          <p:cNvPicPr/>
          <p:nvPr/>
        </p:nvPicPr>
        <p:blipFill>
          <a:blip r:embed="rId2">
            <a:alphaModFix amt="35000"/>
          </a:blip>
          <a:srcRect t="15414"/>
          <a:stretch/>
        </p:blipFill>
        <p:spPr>
          <a:xfrm>
            <a:off x="56160" y="8964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838080" y="318240"/>
            <a:ext cx="10515240" cy="5011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Times New Roman"/>
              </a:rPr>
              <a:t>За </a:t>
            </a: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совершение экологических преступлений 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Times New Roman"/>
              </a:rPr>
              <a:t>Уголовным кодексом </a:t>
            </a: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Российской Федерации предусмотрены различные виды наказаний от штрафа до лишения свободы.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800" b="0" strike="noStrike" spc="-1" dirty="0" smtClean="0">
                <a:solidFill>
                  <a:srgbClr val="FFFFFF"/>
                </a:solidFill>
                <a:latin typeface="Times New Roman"/>
              </a:rPr>
              <a:t>С </a:t>
            </a: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каждым годом число экологических преступлений и правонарушений увеличивается. Они все больше влияют на состояние экологической безопасности, причиняют вред не только экономике страны, но и подрывают биологические основы существования человека.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372920" y="5336640"/>
            <a:ext cx="7213320" cy="57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-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Times New Roman"/>
              </a:rPr>
              <a:t>Сохраним </a:t>
            </a:r>
            <a:r>
              <a:rPr lang="ru-RU" sz="3200" b="0" strike="noStrike" spc="-1" dirty="0">
                <a:solidFill>
                  <a:srgbClr val="FFFFFF"/>
                </a:solidFill>
                <a:latin typeface="Times New Roman"/>
              </a:rPr>
              <a:t>природу, будем 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Times New Roman"/>
              </a:rPr>
              <a:t>заботиться».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171</Words>
  <Application>Microsoft Office PowerPoint</Application>
  <PresentationFormat>Широкоэкранный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Сухов Владимир Евгеньевич</dc:creator>
  <dc:description/>
  <cp:lastModifiedBy>Антуфьева Олеся Владимировна</cp:lastModifiedBy>
  <cp:revision>71</cp:revision>
  <dcterms:created xsi:type="dcterms:W3CDTF">2023-08-24T12:46:20Z</dcterms:created>
  <dcterms:modified xsi:type="dcterms:W3CDTF">2023-08-30T09:19:09Z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5</vt:i4>
  </property>
</Properties>
</file>